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62" r:id="rId3"/>
    <p:sldId id="272" r:id="rId4"/>
    <p:sldId id="274" r:id="rId5"/>
    <p:sldId id="275" r:id="rId6"/>
    <p:sldId id="276" r:id="rId7"/>
    <p:sldId id="257" r:id="rId8"/>
    <p:sldId id="280" r:id="rId9"/>
    <p:sldId id="273" r:id="rId10"/>
    <p:sldId id="260" r:id="rId11"/>
    <p:sldId id="278" r:id="rId12"/>
    <p:sldId id="279" r:id="rId13"/>
    <p:sldId id="261" r:id="rId14"/>
    <p:sldId id="283" r:id="rId15"/>
    <p:sldId id="284" r:id="rId16"/>
    <p:sldId id="270" r:id="rId17"/>
    <p:sldId id="282" r:id="rId18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59" userDrawn="1">
          <p15:clr>
            <a:srgbClr val="A4A3A4"/>
          </p15:clr>
        </p15:guide>
        <p15:guide id="2" pos="3748" userDrawn="1">
          <p15:clr>
            <a:srgbClr val="A4A3A4"/>
          </p15:clr>
        </p15:guide>
        <p15:guide id="3" orient="horz" pos="30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72" y="-681"/>
      </p:cViewPr>
      <p:guideLst>
        <p:guide pos="459"/>
        <p:guide pos="3748"/>
        <p:guide orient="horz" pos="30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18" Type="http://schemas.openxmlformats.org/officeDocument/2006/relationships/image" Target="../media/image57.wmf"/><Relationship Id="rId3" Type="http://schemas.openxmlformats.org/officeDocument/2006/relationships/image" Target="../media/image42.wmf"/><Relationship Id="rId21" Type="http://schemas.openxmlformats.org/officeDocument/2006/relationships/image" Target="../media/image60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17" Type="http://schemas.openxmlformats.org/officeDocument/2006/relationships/image" Target="../media/image56.wmf"/><Relationship Id="rId2" Type="http://schemas.openxmlformats.org/officeDocument/2006/relationships/image" Target="../media/image41.wmf"/><Relationship Id="rId16" Type="http://schemas.openxmlformats.org/officeDocument/2006/relationships/image" Target="../media/image55.wmf"/><Relationship Id="rId20" Type="http://schemas.openxmlformats.org/officeDocument/2006/relationships/image" Target="../media/image59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5" Type="http://schemas.openxmlformats.org/officeDocument/2006/relationships/image" Target="../media/image54.wmf"/><Relationship Id="rId23" Type="http://schemas.openxmlformats.org/officeDocument/2006/relationships/image" Target="../media/image62.wmf"/><Relationship Id="rId10" Type="http://schemas.openxmlformats.org/officeDocument/2006/relationships/image" Target="../media/image49.wmf"/><Relationship Id="rId19" Type="http://schemas.openxmlformats.org/officeDocument/2006/relationships/image" Target="../media/image58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53.wmf"/><Relationship Id="rId22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11F55-C4E4-481F-BD17-8EB06837EA8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4D4D5-C1B2-4819-B589-7DD52A33F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2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D4D5-C1B2-4819-B589-7DD52A33F6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70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48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40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7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0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4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7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7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97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1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D5E1-D665-49C4-BC63-7E790EF7A12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FABF-4E55-4E95-A321-5AC61D1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0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0.emf"/><Relationship Id="rId18" Type="http://schemas.openxmlformats.org/officeDocument/2006/relationships/image" Target="../media/image120.png"/><Relationship Id="rId3" Type="http://schemas.openxmlformats.org/officeDocument/2006/relationships/image" Target="../media/image2.emf"/><Relationship Id="rId7" Type="http://schemas.openxmlformats.org/officeDocument/2006/relationships/image" Target="../media/image170.png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emf"/><Relationship Id="rId5" Type="http://schemas.openxmlformats.org/officeDocument/2006/relationships/image" Target="../media/image4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30.png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emf"/><Relationship Id="rId4" Type="http://schemas.openxmlformats.org/officeDocument/2006/relationships/image" Target="../media/image37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image" Target="../media/image47.wmf"/><Relationship Id="rId26" Type="http://schemas.openxmlformats.org/officeDocument/2006/relationships/image" Target="../media/image51.wmf"/><Relationship Id="rId39" Type="http://schemas.openxmlformats.org/officeDocument/2006/relationships/oleObject" Target="../embeddings/oleObject21.bin"/><Relationship Id="rId21" Type="http://schemas.openxmlformats.org/officeDocument/2006/relationships/oleObject" Target="../embeddings/oleObject12.bin"/><Relationship Id="rId34" Type="http://schemas.openxmlformats.org/officeDocument/2006/relationships/image" Target="../media/image55.wmf"/><Relationship Id="rId42" Type="http://schemas.openxmlformats.org/officeDocument/2006/relationships/image" Target="../media/image59.wmf"/><Relationship Id="rId47" Type="http://schemas.openxmlformats.org/officeDocument/2006/relationships/oleObject" Target="../embeddings/oleObject25.bin"/><Relationship Id="rId50" Type="http://schemas.openxmlformats.org/officeDocument/2006/relationships/image" Target="../media/image63.em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29" Type="http://schemas.openxmlformats.org/officeDocument/2006/relationships/oleObject" Target="../embeddings/oleObject16.bin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50.wmf"/><Relationship Id="rId32" Type="http://schemas.openxmlformats.org/officeDocument/2006/relationships/image" Target="../media/image54.wmf"/><Relationship Id="rId37" Type="http://schemas.openxmlformats.org/officeDocument/2006/relationships/oleObject" Target="../embeddings/oleObject20.bin"/><Relationship Id="rId40" Type="http://schemas.openxmlformats.org/officeDocument/2006/relationships/image" Target="../media/image58.wmf"/><Relationship Id="rId45" Type="http://schemas.openxmlformats.org/officeDocument/2006/relationships/oleObject" Target="../embeddings/oleObject24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52.wmf"/><Relationship Id="rId36" Type="http://schemas.openxmlformats.org/officeDocument/2006/relationships/image" Target="../media/image56.wmf"/><Relationship Id="rId49" Type="http://schemas.openxmlformats.org/officeDocument/2006/relationships/image" Target="../media/image62.png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17.bin"/><Relationship Id="rId44" Type="http://schemas.openxmlformats.org/officeDocument/2006/relationships/image" Target="../media/image60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15.bin"/><Relationship Id="rId30" Type="http://schemas.openxmlformats.org/officeDocument/2006/relationships/image" Target="../media/image53.wmf"/><Relationship Id="rId35" Type="http://schemas.openxmlformats.org/officeDocument/2006/relationships/oleObject" Target="../embeddings/oleObject19.bin"/><Relationship Id="rId43" Type="http://schemas.openxmlformats.org/officeDocument/2006/relationships/oleObject" Target="../embeddings/oleObject23.bin"/><Relationship Id="rId48" Type="http://schemas.openxmlformats.org/officeDocument/2006/relationships/image" Target="../media/image62.wmf"/><Relationship Id="rId8" Type="http://schemas.openxmlformats.org/officeDocument/2006/relationships/image" Target="../media/image42.wmf"/><Relationship Id="rId51" Type="http://schemas.openxmlformats.org/officeDocument/2006/relationships/image" Target="../media/image64.png"/><Relationship Id="rId3" Type="http://schemas.openxmlformats.org/officeDocument/2006/relationships/oleObject" Target="../embeddings/oleObject3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57.wmf"/><Relationship Id="rId46" Type="http://schemas.openxmlformats.org/officeDocument/2006/relationships/image" Target="../media/image61.wmf"/><Relationship Id="rId20" Type="http://schemas.openxmlformats.org/officeDocument/2006/relationships/image" Target="../media/image48.wmf"/><Relationship Id="rId41" Type="http://schemas.openxmlformats.org/officeDocument/2006/relationships/oleObject" Target="../embeddings/oleObject2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8.emf"/><Relationship Id="rId11" Type="http://schemas.openxmlformats.org/officeDocument/2006/relationships/image" Target="../media/image58.png"/><Relationship Id="rId5" Type="http://schemas.openxmlformats.org/officeDocument/2006/relationships/image" Target="../media/image67.emf"/><Relationship Id="rId10" Type="http://schemas.openxmlformats.org/officeDocument/2006/relationships/image" Target="../media/image700.png"/><Relationship Id="rId4" Type="http://schemas.openxmlformats.org/officeDocument/2006/relationships/image" Target="../media/image65.wmf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081" y="1051784"/>
            <a:ext cx="4946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1. Schematic illustration of inducing an large Mott gap in an artificial 2D system.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71" y="1924343"/>
            <a:ext cx="4446636" cy="255612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211262" y="4480465"/>
            <a:ext cx="1109663" cy="1123950"/>
            <a:chOff x="1211262" y="4480465"/>
            <a:chExt cx="1109663" cy="1123950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758951" y="4480465"/>
              <a:ext cx="0" cy="1123950"/>
            </a:xfrm>
            <a:prstGeom prst="straightConnector1">
              <a:avLst/>
            </a:prstGeom>
            <a:ln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弧形 8"/>
            <p:cNvSpPr/>
            <p:nvPr/>
          </p:nvSpPr>
          <p:spPr>
            <a:xfrm>
              <a:off x="1216025" y="4809094"/>
              <a:ext cx="1104900" cy="221561"/>
            </a:xfrm>
            <a:prstGeom prst="arc">
              <a:avLst>
                <a:gd name="adj1" fmla="val 16200000"/>
                <a:gd name="adj2" fmla="val 54150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>
              <a:off x="1211262" y="5060946"/>
              <a:ext cx="1104900" cy="221561"/>
            </a:xfrm>
            <a:prstGeom prst="arc">
              <a:avLst>
                <a:gd name="adj1" fmla="val 16200000"/>
                <a:gd name="adj2" fmla="val 5404779"/>
              </a:avLst>
            </a:prstGeom>
            <a:solidFill>
              <a:srgbClr val="5B9BD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49712" y="4509728"/>
            <a:ext cx="1109663" cy="1123950"/>
            <a:chOff x="1211262" y="4480465"/>
            <a:chExt cx="1109663" cy="1123950"/>
          </a:xfrm>
        </p:grpSpPr>
        <p:cxnSp>
          <p:nvCxnSpPr>
            <p:cNvPr id="13" name="直接箭头连接符 12"/>
            <p:cNvCxnSpPr/>
            <p:nvPr/>
          </p:nvCxnSpPr>
          <p:spPr>
            <a:xfrm flipV="1">
              <a:off x="1758951" y="4480465"/>
              <a:ext cx="0" cy="1123950"/>
            </a:xfrm>
            <a:prstGeom prst="straightConnector1">
              <a:avLst/>
            </a:prstGeom>
            <a:ln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形 13"/>
            <p:cNvSpPr/>
            <p:nvPr/>
          </p:nvSpPr>
          <p:spPr>
            <a:xfrm>
              <a:off x="1216025" y="4685261"/>
              <a:ext cx="1104900" cy="221561"/>
            </a:xfrm>
            <a:prstGeom prst="arc">
              <a:avLst>
                <a:gd name="adj1" fmla="val 16200000"/>
                <a:gd name="adj2" fmla="val 54150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>
              <a:off x="1211262" y="5203816"/>
              <a:ext cx="1104900" cy="221561"/>
            </a:xfrm>
            <a:prstGeom prst="arc">
              <a:avLst>
                <a:gd name="adj1" fmla="val 16200000"/>
                <a:gd name="adj2" fmla="val 5404779"/>
              </a:avLst>
            </a:prstGeom>
            <a:solidFill>
              <a:srgbClr val="5B9BD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00574" y="170938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54591" y="17034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84277" y="359163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561003" y="35916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15E421-AE01-4337-8D7C-FBB55808E1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r="18241"/>
          <a:stretch/>
        </p:blipFill>
        <p:spPr>
          <a:xfrm>
            <a:off x="884927" y="2888316"/>
            <a:ext cx="2553431" cy="1799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04" y="3047913"/>
            <a:ext cx="1373246" cy="1265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22" y="3047913"/>
            <a:ext cx="1202572" cy="12933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119" y="4627471"/>
            <a:ext cx="1249387" cy="12888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222" y="4627512"/>
            <a:ext cx="1216098" cy="1288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6640" y="321945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U=0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596640" y="473130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U=6</a:t>
            </a:r>
            <a:endParaRPr lang="zh-CN" altLang="en-US" sz="12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E32E21A-9834-4617-9EA4-5F4922AD33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6" y="4741918"/>
            <a:ext cx="2552483" cy="119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03323" y="2248550"/>
                <a:ext cx="5362527" cy="672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TBA and LDA+U calculated LDOS for 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ad>
                      <m:radPr>
                        <m:degHide m:val="on"/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rad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ad>
                      <m:radPr>
                        <m:degHide m:val="on"/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rad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𝟏𝟗</m:t>
                        </m:r>
                        <m:r>
                          <a:rPr lang="zh-CN" alt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zh-CN" alt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surface.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23" y="2248550"/>
                <a:ext cx="5362527" cy="672235"/>
              </a:xfrm>
              <a:prstGeom prst="rect">
                <a:avLst/>
              </a:prstGeom>
              <a:blipFill>
                <a:blip r:embed="rId8"/>
                <a:stretch>
                  <a:fillRect l="-1024" t="-5455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28663" y="29937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35075" y="45278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04335" y="293663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404335" y="45004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7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094532" y="3801933"/>
            <a:ext cx="4689634" cy="4104000"/>
            <a:chOff x="4277362" y="50800"/>
            <a:chExt cx="7688990" cy="67288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3CA2D53-A75A-4404-BE5B-CDA21F7663E8}"/>
                </a:ext>
              </a:extLst>
            </p:cNvPr>
            <p:cNvGrpSpPr/>
            <p:nvPr/>
          </p:nvGrpSpPr>
          <p:grpSpPr>
            <a:xfrm>
              <a:off x="4277362" y="50800"/>
              <a:ext cx="7688990" cy="6728800"/>
              <a:chOff x="2" y="0"/>
              <a:chExt cx="7688990" cy="67288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8F29D0E-27FB-45E0-A628-580EC3BF4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" y="3308800"/>
                <a:ext cx="7688990" cy="3420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5A40F72-B30C-44FE-975D-26EA9071E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" y="0"/>
                <a:ext cx="7688990" cy="3420000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/>
          </p:nvSpPr>
          <p:spPr>
            <a:xfrm>
              <a:off x="4371342" y="108248"/>
              <a:ext cx="1628400" cy="15773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2" name="矩形 11"/>
            <p:cNvSpPr/>
            <p:nvPr/>
          </p:nvSpPr>
          <p:spPr>
            <a:xfrm>
              <a:off x="4371342" y="3417048"/>
              <a:ext cx="1628400" cy="15773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94532" y="1253219"/>
                <a:ext cx="4826977" cy="543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S7. TBA calculated LDOS for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40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19.1</m:t>
                        </m:r>
                      </m:e>
                      <m:sup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surface.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32" y="1253219"/>
                <a:ext cx="4826977" cy="543162"/>
              </a:xfrm>
              <a:prstGeom prst="rect">
                <a:avLst/>
              </a:prstGeom>
              <a:blipFill>
                <a:blip r:embed="rId4"/>
                <a:stretch>
                  <a:fillRect l="-379" b="-10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4E2E0F1-E394-499B-B669-1D9255665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06" y="1894547"/>
            <a:ext cx="1247932" cy="17471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D46DE8-E66B-48F7-B600-7003B46FB7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93" y="1921951"/>
            <a:ext cx="3625116" cy="16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A900BA0-92B9-47A5-93FB-7DD29BBF08CA}"/>
              </a:ext>
            </a:extLst>
          </p:cNvPr>
          <p:cNvGrpSpPr>
            <a:grpSpLocks noChangeAspect="1"/>
          </p:cNvGrpSpPr>
          <p:nvPr/>
        </p:nvGrpSpPr>
        <p:grpSpPr>
          <a:xfrm>
            <a:off x="987016" y="1599739"/>
            <a:ext cx="4871717" cy="4341812"/>
            <a:chOff x="3484871" y="0"/>
            <a:chExt cx="7695000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E8BFA3-B9CC-4496-B10E-A89C985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871" y="3438001"/>
              <a:ext cx="7695000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FA222DE-2D3B-4357-B11A-AA0DC507D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871" y="0"/>
              <a:ext cx="7695000" cy="34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94532" y="1056577"/>
                <a:ext cx="4826977" cy="543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S8. LDA+U calculated LDOS of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40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19.1</m:t>
                        </m:r>
                      </m:e>
                      <m:sup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surface.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32" y="1056577"/>
                <a:ext cx="4826977" cy="543162"/>
              </a:xfrm>
              <a:prstGeom prst="rect">
                <a:avLst/>
              </a:prstGeom>
              <a:blipFill>
                <a:blip r:embed="rId4"/>
                <a:stretch>
                  <a:fillRect l="-379" b="-1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0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3146E2-A181-425C-9941-71F93D68E9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4" y="3779343"/>
            <a:ext cx="1208570" cy="1080000"/>
          </a:xfrm>
          <a:prstGeom prst="rect">
            <a:avLst/>
          </a:prstGeom>
        </p:spPr>
      </p:pic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005890" y="3779343"/>
            <a:ext cx="1548000" cy="1161000"/>
            <a:chOff x="2965586" y="2377618"/>
            <a:chExt cx="2457313" cy="18429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A58660E-A960-4D3C-8DDC-8E07F4A87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586" y="2377618"/>
              <a:ext cx="2457313" cy="184298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206476" y="2584450"/>
              <a:ext cx="713350" cy="421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U=6 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8663" y="937107"/>
                <a:ext cx="5300661" cy="672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5. LDA+U calculations of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𝟏𝟑𝟑</m:t>
                        </m:r>
                      </m:e>
                    </m:rad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ad>
                      <m:radPr>
                        <m:degHide m:val="on"/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zh-CN" alt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surfaces based on the  simplified models.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937107"/>
                <a:ext cx="5300661" cy="672428"/>
              </a:xfrm>
              <a:prstGeom prst="rect">
                <a:avLst/>
              </a:prstGeom>
              <a:blipFill>
                <a:blip r:embed="rId4"/>
                <a:stretch>
                  <a:fillRect l="-1036" t="-909" r="-149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776500C-B2F5-4D96-BD8E-84B4C6BEC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4" y="2131847"/>
            <a:ext cx="1208570" cy="10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00932" y="2240062"/>
            <a:ext cx="1357916" cy="86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U=6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3672196" y="3554821"/>
            <a:ext cx="2173325" cy="1446759"/>
            <a:chOff x="3672196" y="1567271"/>
            <a:chExt cx="2173325" cy="144675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6D24D42-E54C-4570-935F-0C416482D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196" y="1730556"/>
              <a:ext cx="2173325" cy="12834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787886" y="1567271"/>
                  <a:ext cx="2016962" cy="2360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𝒓𝒂𝒏𝒅𝒐𝒎</m:t>
                      </m:r>
                      <m:r>
                        <a:rPr lang="en-US" altLang="zh-CN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zh-CN" sz="8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</a:t>
                  </a:r>
                  <a:r>
                    <a:rPr lang="zh-CN" altLang="en-US" sz="8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∈</a:t>
                  </a:r>
                  <a:r>
                    <a:rPr lang="en-US" altLang="zh-CN" sz="8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[0.95, 1.05]</a:t>
                  </a:r>
                  <a:endParaRPr lang="zh-CN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886" y="1567271"/>
                  <a:ext cx="2016962" cy="236027"/>
                </a:xfrm>
                <a:prstGeom prst="rect">
                  <a:avLst/>
                </a:prstGeom>
                <a:blipFill>
                  <a:blip r:embed="rId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3661884" y="1838349"/>
            <a:ext cx="2183637" cy="1514454"/>
            <a:chOff x="3661884" y="2930546"/>
            <a:chExt cx="2183637" cy="151445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D0A86E2-3B6C-4341-9556-407820C8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884" y="3083088"/>
              <a:ext cx="2183637" cy="1361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3787886" y="2930546"/>
                  <a:ext cx="1914370" cy="2360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𝒓𝒂𝒏𝒅𝒐𝒎</m:t>
                      </m:r>
                      <m:r>
                        <a:rPr lang="en-US" altLang="zh-CN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altLang="zh-CN" sz="800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zh-CN" sz="8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</a:t>
                  </a:r>
                  <a:r>
                    <a:rPr lang="zh-CN" altLang="en-US" sz="8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∈</a:t>
                  </a:r>
                  <a:r>
                    <a:rPr lang="en-US" altLang="zh-CN" sz="8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[0.7, 1.3]</a:t>
                  </a:r>
                  <a:endParaRPr lang="zh-CN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886" y="2930546"/>
                  <a:ext cx="1914370" cy="236027"/>
                </a:xfrm>
                <a:prstGeom prst="rect">
                  <a:avLst/>
                </a:prstGeom>
                <a:blipFill>
                  <a:blip r:embed="rId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接连接符 9"/>
          <p:cNvCxnSpPr/>
          <p:nvPr/>
        </p:nvCxnSpPr>
        <p:spPr>
          <a:xfrm flipV="1">
            <a:off x="4399367" y="3984851"/>
            <a:ext cx="5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8663" y="19176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858985" y="19159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458848" y="19159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28663" y="35963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858985" y="35946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458848" y="359467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0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76500C-B2F5-4D96-BD8E-84B4C6BEC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3" y="1682749"/>
            <a:ext cx="1611429" cy="144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B63DA0-ECAB-46AF-B0A7-094CF7645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70" y="1480551"/>
            <a:ext cx="3004588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92559" y="859164"/>
                <a:ext cx="4826977" cy="77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S9.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LDOS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/ without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for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133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×4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surface.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59" y="859164"/>
                <a:ext cx="4826977" cy="779188"/>
              </a:xfrm>
              <a:prstGeom prst="rect">
                <a:avLst/>
              </a:prstGeom>
              <a:blipFill>
                <a:blip r:embed="rId4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857938" y="3284509"/>
            <a:ext cx="5092012" cy="2816370"/>
            <a:chOff x="857938" y="3127350"/>
            <a:chExt cx="5092012" cy="2816370"/>
          </a:xfrm>
        </p:grpSpPr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857938" y="3387720"/>
              <a:ext cx="2437207" cy="2556000"/>
              <a:chOff x="872005" y="3422888"/>
              <a:chExt cx="3733333" cy="391530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76" y="3422888"/>
                <a:ext cx="1715356" cy="1272062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0337" y="3514553"/>
                <a:ext cx="1905001" cy="1256597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2708" y="4771150"/>
                <a:ext cx="1701524" cy="1180166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6530" y="4771150"/>
                <a:ext cx="1852614" cy="121515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005" y="6027516"/>
                <a:ext cx="1749098" cy="1223386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9888" y="6082572"/>
                <a:ext cx="1725895" cy="1255624"/>
              </a:xfrm>
              <a:prstGeom prst="rect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1803210" y="312735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U=0</a:t>
              </a:r>
              <a:endParaRPr lang="zh-CN" altLang="en-US" dirty="0"/>
            </a:p>
          </p:txBody>
        </p:sp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3473433" y="3387720"/>
              <a:ext cx="2476517" cy="2556000"/>
              <a:chOff x="3996909" y="3594161"/>
              <a:chExt cx="7162800" cy="739266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6909" y="3594161"/>
                <a:ext cx="3590925" cy="2428875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7834" y="3610362"/>
                <a:ext cx="3571875" cy="24384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7508" y="6023036"/>
                <a:ext cx="3390900" cy="2371725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68408" y="5957623"/>
                <a:ext cx="3571875" cy="241935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7508" y="8410721"/>
                <a:ext cx="3352800" cy="2428875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49007" y="8376973"/>
                <a:ext cx="3333750" cy="2609850"/>
              </a:xfrm>
              <a:prstGeom prst="rect">
                <a:avLst/>
              </a:prstGeom>
            </p:spPr>
          </p:pic>
        </p:grpSp>
        <p:sp>
          <p:nvSpPr>
            <p:cNvPr id="23" name="文本框 22"/>
            <p:cNvSpPr txBox="1"/>
            <p:nvPr/>
          </p:nvSpPr>
          <p:spPr>
            <a:xfrm>
              <a:off x="4488421" y="312735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U=6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5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92559" y="859164"/>
                <a:ext cx="4826977" cy="543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S10.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Hubbard-U dependent average LDOS with random hopping t for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133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×4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surface.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59" y="859164"/>
                <a:ext cx="4826977" cy="543482"/>
              </a:xfrm>
              <a:prstGeom prst="rect">
                <a:avLst/>
              </a:prstGeom>
              <a:blipFill>
                <a:blip r:embed="rId2"/>
                <a:stretch>
                  <a:fillRect l="-379" t="-2247" b="-1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BF736B9-566D-4A91-B220-02793B2F9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51" y="1664922"/>
            <a:ext cx="4633544" cy="2059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27601" y="3724275"/>
                <a:ext cx="4093044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[0.7, 1.3]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01" y="3724275"/>
                <a:ext cx="4093044" cy="415627"/>
              </a:xfrm>
              <a:prstGeom prst="rect">
                <a:avLst/>
              </a:prstGeom>
              <a:blipFill>
                <a:blip r:embed="rId4"/>
                <a:stretch>
                  <a:fillRect t="-10294" r="-29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3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97FE-E062-44D7-A364-85599BF59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71" y="1353008"/>
            <a:ext cx="3439265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3146E2-A181-425C-9941-71F93D68E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2" y="1533008"/>
            <a:ext cx="1611429" cy="1440000"/>
          </a:xfrm>
          <a:prstGeom prst="rect">
            <a:avLst/>
          </a:prstGeom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445262" y="3432784"/>
            <a:ext cx="2425723" cy="1800000"/>
            <a:chOff x="1168787" y="3234373"/>
            <a:chExt cx="4326748" cy="321066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8510D9-C065-4F83-9F65-C708E81F6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047" y="4923484"/>
              <a:ext cx="2028738" cy="152155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A4E0FBB-7CE4-499C-A0ED-A6849461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759" y="4883706"/>
              <a:ext cx="2081776" cy="156133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955E8EC-4D71-4AFD-9108-66874680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537" y="3234373"/>
              <a:ext cx="2159998" cy="16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D4DC14C-9423-4EC9-A4B2-B993180B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87" y="3234373"/>
              <a:ext cx="2159998" cy="16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68045" y="885452"/>
                <a:ext cx="4826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S11. Calculated LDOS with/without Hubbard-U for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14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13)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 .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45" y="885452"/>
                <a:ext cx="4826977" cy="523220"/>
              </a:xfrm>
              <a:prstGeom prst="rect">
                <a:avLst/>
              </a:prstGeom>
              <a:blipFill>
                <a:blip r:embed="rId8"/>
                <a:stretch>
                  <a:fillRect l="-379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411A20-5432-4FB8-BE5D-BB85E56299F6}"/>
              </a:ext>
            </a:extLst>
          </p:cNvPr>
          <p:cNvGrpSpPr>
            <a:grpSpLocks noChangeAspect="1"/>
          </p:cNvGrpSpPr>
          <p:nvPr/>
        </p:nvGrpSpPr>
        <p:grpSpPr>
          <a:xfrm>
            <a:off x="868045" y="3434466"/>
            <a:ext cx="2371500" cy="1775850"/>
            <a:chOff x="0" y="900000"/>
            <a:chExt cx="7691999" cy="57600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EBF1D14-DDB5-47FE-96C5-9672F84D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3780000"/>
              <a:ext cx="3839999" cy="28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3343E2F-4007-4DDF-AF9F-9161AEE6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00000"/>
              <a:ext cx="3839999" cy="288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446226D-98D7-4271-86F5-7708FD3A2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900000"/>
              <a:ext cx="3839999" cy="28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E3851F2-C5CD-49EC-A363-BA3BC3C3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80000"/>
              <a:ext cx="3839999" cy="288000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872515" y="316785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U=0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369031" y="316785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U=6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4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92559" y="859164"/>
                <a:ext cx="4826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S12.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alculated Hubbard-U dependent average LDOS with random hopping t for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13</m:t>
                    </m:r>
                    <m:r>
                      <a:rPr lang="zh-CN" altLang="en-US" sz="14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13)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surface. 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59" y="859164"/>
                <a:ext cx="4826977" cy="523220"/>
              </a:xfrm>
              <a:prstGeom prst="rect">
                <a:avLst/>
              </a:prstGeom>
              <a:blipFill>
                <a:blip r:embed="rId2"/>
                <a:stretch>
                  <a:fillRect l="-379"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C61097B-7A65-46D8-92F2-4C9665571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92" y="1683533"/>
            <a:ext cx="4625741" cy="2055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36358" y="3651399"/>
                <a:ext cx="4323876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[0.95, 1.05]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358" y="3651399"/>
                <a:ext cx="4323876" cy="415627"/>
              </a:xfrm>
              <a:prstGeom prst="rect">
                <a:avLst/>
              </a:prstGeom>
              <a:blipFill>
                <a:blip r:embed="rId4"/>
                <a:stretch>
                  <a:fillRect t="-10294" r="-2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31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216" y="3691726"/>
            <a:ext cx="1070945" cy="107094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57" y="3682671"/>
            <a:ext cx="1078460" cy="1082141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8" y="3682671"/>
            <a:ext cx="584152" cy="5841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64504" y="4757210"/>
            <a:ext cx="109465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As-deposited surface</a:t>
            </a:r>
            <a:endParaRPr lang="zh-CN" altLang="en-US" sz="75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2666" y="4764812"/>
            <a:ext cx="109440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 at ~230℃ </a:t>
            </a:r>
            <a:endParaRPr lang="zh-CN" altLang="en-US" sz="75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578" y="4764812"/>
            <a:ext cx="109440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59">
                <a:latin typeface="Times New Roman" panose="02020603050405020304" pitchFamily="18" charset="0"/>
                <a:cs typeface="Times New Roman" panose="02020603050405020304" pitchFamily="18" charset="0"/>
              </a:rPr>
              <a:t>Anneal at ~350℃ </a:t>
            </a:r>
            <a:endParaRPr lang="zh-CN" altLang="en-US" sz="759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17928" y="6349156"/>
            <a:ext cx="900000" cy="20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59">
                <a:latin typeface="Times New Roman" panose="02020603050405020304" pitchFamily="18" charset="0"/>
                <a:cs typeface="Times New Roman" panose="02020603050405020304" pitchFamily="18" charset="0"/>
              </a:rPr>
              <a:t>Anneal at ~550℃ </a:t>
            </a:r>
            <a:endParaRPr lang="zh-CN" altLang="en-US" sz="759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60295" y="6348796"/>
            <a:ext cx="109440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59">
                <a:latin typeface="Times New Roman" panose="02020603050405020304" pitchFamily="18" charset="0"/>
                <a:cs typeface="Times New Roman" panose="02020603050405020304" pitchFamily="18" charset="0"/>
              </a:rPr>
              <a:t>Anneal at ~400℃ </a:t>
            </a:r>
            <a:endParaRPr lang="zh-CN" altLang="en-US" sz="759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125966" y="3487309"/>
                <a:ext cx="6834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13×13</m:t>
                          </m:r>
                        </m:e>
                      </m:d>
                    </m:oMath>
                  </m:oMathPara>
                </a14:m>
                <a:endParaRPr lang="zh-CN" altLang="en-US" sz="759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966" y="3487309"/>
                <a:ext cx="6834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01376" y="3493580"/>
                <a:ext cx="802119" cy="22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en-US" sz="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133</m:t>
                          </m:r>
                        </m:e>
                      </m:rad>
                      <m:r>
                        <a:rPr lang="zh-CN" altLang="en-US" sz="800">
                          <a:latin typeface="Cambria Math" panose="02040503050406030204" pitchFamily="18" charset="0"/>
                        </a:rPr>
                        <m:t>×4</m:t>
                      </m:r>
                      <m:rad>
                        <m:radPr>
                          <m:degHide m:val="on"/>
                          <m:ctrlPr>
                            <a:rPr lang="zh-CN" altLang="en-US" sz="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sz="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76" y="3493580"/>
                <a:ext cx="802119" cy="2299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598294" y="5076617"/>
                <a:ext cx="1041719" cy="22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800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zh-CN" altLang="en-US" sz="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zh-CN" altLang="en-US" sz="800">
                          <a:latin typeface="Cambria Math" panose="02040503050406030204" pitchFamily="18" charset="0"/>
                        </a:rPr>
                        <m:t>×3</m:t>
                      </m:r>
                      <m:rad>
                        <m:radPr>
                          <m:degHide m:val="on"/>
                          <m:ctrlPr>
                            <a:rPr lang="zh-CN" altLang="en-US" sz="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zh-CN" altLang="en-US" sz="8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800" i="1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zh-CN" altLang="en-US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19.1</m:t>
                          </m:r>
                        </m:e>
                        <m:sup>
                          <m:r>
                            <a:rPr lang="zh-CN" altLang="en-US" sz="800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94" y="5076617"/>
                <a:ext cx="1041719" cy="22910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2927685" y="3682671"/>
            <a:ext cx="1080000" cy="1080000"/>
            <a:chOff x="580766" y="758570"/>
            <a:chExt cx="5115600" cy="51156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766" y="758570"/>
              <a:ext cx="5115600" cy="5115600"/>
            </a:xfrm>
            <a:prstGeom prst="rect">
              <a:avLst/>
            </a:prstGeom>
          </p:spPr>
        </p:pic>
        <p:pic>
          <p:nvPicPr>
            <p:cNvPr id="13" name="图片 12"/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0003" y="758570"/>
              <a:ext cx="2790327" cy="279032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83642" y="5265725"/>
            <a:ext cx="1080000" cy="1080000"/>
            <a:chOff x="1113841" y="4123483"/>
            <a:chExt cx="1481499" cy="1485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3841" y="4123483"/>
              <a:ext cx="1481498" cy="1485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87250" y="4123483"/>
              <a:ext cx="808090" cy="810000"/>
            </a:xfrm>
            <a:prstGeom prst="rect">
              <a:avLst/>
            </a:prstGeom>
          </p:spPr>
        </p:pic>
      </p:grpSp>
      <p:pic>
        <p:nvPicPr>
          <p:cNvPr id="16" name="图片 15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579154" y="3682671"/>
            <a:ext cx="1080000" cy="10800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927685" y="5284046"/>
            <a:ext cx="1080000" cy="1080000"/>
            <a:chOff x="3091066" y="4123483"/>
            <a:chExt cx="1481498" cy="14850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91066" y="4123483"/>
              <a:ext cx="1481498" cy="1485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62563" y="4123483"/>
              <a:ext cx="810000" cy="810000"/>
            </a:xfrm>
            <a:prstGeom prst="rect">
              <a:avLst/>
            </a:prstGeom>
          </p:spPr>
        </p:pic>
      </p:grpSp>
      <p:grpSp>
        <p:nvGrpSpPr>
          <p:cNvPr id="76" name="组合 75"/>
          <p:cNvGrpSpPr/>
          <p:nvPr/>
        </p:nvGrpSpPr>
        <p:grpSpPr>
          <a:xfrm>
            <a:off x="4276216" y="5284046"/>
            <a:ext cx="1080000" cy="1080000"/>
            <a:chOff x="5041452" y="4123483"/>
            <a:chExt cx="1484999" cy="148850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41452" y="4123483"/>
              <a:ext cx="1484999" cy="1488509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16451" y="4123483"/>
              <a:ext cx="808089" cy="810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352436" y="6349156"/>
            <a:ext cx="900000" cy="20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 at ~700℃ </a:t>
            </a:r>
            <a:endParaRPr lang="zh-CN" altLang="en-US" sz="75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2042" y="2775652"/>
            <a:ext cx="513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S1. MBE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Sn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submonolayers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Si(111) substrate.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550062" y="5075152"/>
                <a:ext cx="629596" cy="247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9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zh-CN" altLang="en-US" sz="9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062" y="5075152"/>
                <a:ext cx="629596" cy="2471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3088767" y="5075152"/>
                <a:ext cx="757836" cy="247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zh-CN" altLang="en-US" sz="9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×2</m:t>
                      </m:r>
                      <m:rad>
                        <m:radPr>
                          <m:degHide m:val="on"/>
                          <m:ctrlPr>
                            <a:rPr lang="zh-CN" altLang="en-US" sz="9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67" y="5075152"/>
                <a:ext cx="757836" cy="2471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菱形 6"/>
          <p:cNvSpPr/>
          <p:nvPr/>
        </p:nvSpPr>
        <p:spPr>
          <a:xfrm rot="2672379">
            <a:off x="3466917" y="3833493"/>
            <a:ext cx="454945" cy="273022"/>
          </a:xfrm>
          <a:custGeom>
            <a:avLst/>
            <a:gdLst>
              <a:gd name="connsiteX0" fmla="*/ 0 w 454945"/>
              <a:gd name="connsiteY0" fmla="*/ 138708 h 277415"/>
              <a:gd name="connsiteX1" fmla="*/ 227473 w 454945"/>
              <a:gd name="connsiteY1" fmla="*/ 0 h 277415"/>
              <a:gd name="connsiteX2" fmla="*/ 454945 w 454945"/>
              <a:gd name="connsiteY2" fmla="*/ 138708 h 277415"/>
              <a:gd name="connsiteX3" fmla="*/ 227473 w 454945"/>
              <a:gd name="connsiteY3" fmla="*/ 277415 h 277415"/>
              <a:gd name="connsiteX4" fmla="*/ 0 w 454945"/>
              <a:gd name="connsiteY4" fmla="*/ 138708 h 277415"/>
              <a:gd name="connsiteX0" fmla="*/ 0 w 454945"/>
              <a:gd name="connsiteY0" fmla="*/ 139435 h 278142"/>
              <a:gd name="connsiteX1" fmla="*/ 241792 w 454945"/>
              <a:gd name="connsiteY1" fmla="*/ 0 h 278142"/>
              <a:gd name="connsiteX2" fmla="*/ 454945 w 454945"/>
              <a:gd name="connsiteY2" fmla="*/ 139435 h 278142"/>
              <a:gd name="connsiteX3" fmla="*/ 227473 w 454945"/>
              <a:gd name="connsiteY3" fmla="*/ 278142 h 278142"/>
              <a:gd name="connsiteX4" fmla="*/ 0 w 454945"/>
              <a:gd name="connsiteY4" fmla="*/ 139435 h 278142"/>
              <a:gd name="connsiteX0" fmla="*/ 0 w 454945"/>
              <a:gd name="connsiteY0" fmla="*/ 135218 h 273925"/>
              <a:gd name="connsiteX1" fmla="*/ 242600 w 454945"/>
              <a:gd name="connsiteY1" fmla="*/ 0 h 273925"/>
              <a:gd name="connsiteX2" fmla="*/ 454945 w 454945"/>
              <a:gd name="connsiteY2" fmla="*/ 135218 h 273925"/>
              <a:gd name="connsiteX3" fmla="*/ 227473 w 454945"/>
              <a:gd name="connsiteY3" fmla="*/ 273925 h 273925"/>
              <a:gd name="connsiteX4" fmla="*/ 0 w 454945"/>
              <a:gd name="connsiteY4" fmla="*/ 135218 h 273925"/>
              <a:gd name="connsiteX0" fmla="*/ 0 w 454945"/>
              <a:gd name="connsiteY0" fmla="*/ 135218 h 273022"/>
              <a:gd name="connsiteX1" fmla="*/ 242600 w 454945"/>
              <a:gd name="connsiteY1" fmla="*/ 0 h 273022"/>
              <a:gd name="connsiteX2" fmla="*/ 454945 w 454945"/>
              <a:gd name="connsiteY2" fmla="*/ 135218 h 273022"/>
              <a:gd name="connsiteX3" fmla="*/ 219903 w 454945"/>
              <a:gd name="connsiteY3" fmla="*/ 273022 h 273022"/>
              <a:gd name="connsiteX4" fmla="*/ 0 w 454945"/>
              <a:gd name="connsiteY4" fmla="*/ 135218 h 27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45" h="273022">
                <a:moveTo>
                  <a:pt x="0" y="135218"/>
                </a:moveTo>
                <a:lnTo>
                  <a:pt x="242600" y="0"/>
                </a:lnTo>
                <a:lnTo>
                  <a:pt x="454945" y="135218"/>
                </a:lnTo>
                <a:lnTo>
                  <a:pt x="219903" y="273022"/>
                </a:lnTo>
                <a:lnTo>
                  <a:pt x="0" y="135218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6"/>
          <p:cNvSpPr/>
          <p:nvPr/>
        </p:nvSpPr>
        <p:spPr>
          <a:xfrm rot="19310668">
            <a:off x="2121979" y="5380151"/>
            <a:ext cx="381352" cy="208480"/>
          </a:xfrm>
          <a:custGeom>
            <a:avLst/>
            <a:gdLst>
              <a:gd name="connsiteX0" fmla="*/ 0 w 454945"/>
              <a:gd name="connsiteY0" fmla="*/ 138708 h 277415"/>
              <a:gd name="connsiteX1" fmla="*/ 227473 w 454945"/>
              <a:gd name="connsiteY1" fmla="*/ 0 h 277415"/>
              <a:gd name="connsiteX2" fmla="*/ 454945 w 454945"/>
              <a:gd name="connsiteY2" fmla="*/ 138708 h 277415"/>
              <a:gd name="connsiteX3" fmla="*/ 227473 w 454945"/>
              <a:gd name="connsiteY3" fmla="*/ 277415 h 277415"/>
              <a:gd name="connsiteX4" fmla="*/ 0 w 454945"/>
              <a:gd name="connsiteY4" fmla="*/ 138708 h 277415"/>
              <a:gd name="connsiteX0" fmla="*/ 0 w 454945"/>
              <a:gd name="connsiteY0" fmla="*/ 139435 h 278142"/>
              <a:gd name="connsiteX1" fmla="*/ 241792 w 454945"/>
              <a:gd name="connsiteY1" fmla="*/ 0 h 278142"/>
              <a:gd name="connsiteX2" fmla="*/ 454945 w 454945"/>
              <a:gd name="connsiteY2" fmla="*/ 139435 h 278142"/>
              <a:gd name="connsiteX3" fmla="*/ 227473 w 454945"/>
              <a:gd name="connsiteY3" fmla="*/ 278142 h 278142"/>
              <a:gd name="connsiteX4" fmla="*/ 0 w 454945"/>
              <a:gd name="connsiteY4" fmla="*/ 139435 h 278142"/>
              <a:gd name="connsiteX0" fmla="*/ 0 w 454945"/>
              <a:gd name="connsiteY0" fmla="*/ 135218 h 273925"/>
              <a:gd name="connsiteX1" fmla="*/ 242600 w 454945"/>
              <a:gd name="connsiteY1" fmla="*/ 0 h 273925"/>
              <a:gd name="connsiteX2" fmla="*/ 454945 w 454945"/>
              <a:gd name="connsiteY2" fmla="*/ 135218 h 273925"/>
              <a:gd name="connsiteX3" fmla="*/ 227473 w 454945"/>
              <a:gd name="connsiteY3" fmla="*/ 273925 h 273925"/>
              <a:gd name="connsiteX4" fmla="*/ 0 w 454945"/>
              <a:gd name="connsiteY4" fmla="*/ 135218 h 273925"/>
              <a:gd name="connsiteX0" fmla="*/ 0 w 454945"/>
              <a:gd name="connsiteY0" fmla="*/ 135218 h 273022"/>
              <a:gd name="connsiteX1" fmla="*/ 242600 w 454945"/>
              <a:gd name="connsiteY1" fmla="*/ 0 h 273022"/>
              <a:gd name="connsiteX2" fmla="*/ 454945 w 454945"/>
              <a:gd name="connsiteY2" fmla="*/ 135218 h 273022"/>
              <a:gd name="connsiteX3" fmla="*/ 219903 w 454945"/>
              <a:gd name="connsiteY3" fmla="*/ 273022 h 273022"/>
              <a:gd name="connsiteX4" fmla="*/ 0 w 454945"/>
              <a:gd name="connsiteY4" fmla="*/ 135218 h 273022"/>
              <a:gd name="connsiteX0" fmla="*/ 0 w 466058"/>
              <a:gd name="connsiteY0" fmla="*/ 135218 h 273022"/>
              <a:gd name="connsiteX1" fmla="*/ 242600 w 466058"/>
              <a:gd name="connsiteY1" fmla="*/ 0 h 273022"/>
              <a:gd name="connsiteX2" fmla="*/ 466058 w 466058"/>
              <a:gd name="connsiteY2" fmla="*/ 161263 h 273022"/>
              <a:gd name="connsiteX3" fmla="*/ 219903 w 466058"/>
              <a:gd name="connsiteY3" fmla="*/ 273022 h 273022"/>
              <a:gd name="connsiteX4" fmla="*/ 0 w 466058"/>
              <a:gd name="connsiteY4" fmla="*/ 135218 h 273022"/>
              <a:gd name="connsiteX0" fmla="*/ 0 w 466058"/>
              <a:gd name="connsiteY0" fmla="*/ 135218 h 279774"/>
              <a:gd name="connsiteX1" fmla="*/ 242600 w 466058"/>
              <a:gd name="connsiteY1" fmla="*/ 0 h 279774"/>
              <a:gd name="connsiteX2" fmla="*/ 466058 w 466058"/>
              <a:gd name="connsiteY2" fmla="*/ 161263 h 279774"/>
              <a:gd name="connsiteX3" fmla="*/ 215109 w 466058"/>
              <a:gd name="connsiteY3" fmla="*/ 279774 h 279774"/>
              <a:gd name="connsiteX4" fmla="*/ 0 w 466058"/>
              <a:gd name="connsiteY4" fmla="*/ 135218 h 279774"/>
              <a:gd name="connsiteX0" fmla="*/ 0 w 466495"/>
              <a:gd name="connsiteY0" fmla="*/ 118456 h 279774"/>
              <a:gd name="connsiteX1" fmla="*/ 243037 w 466495"/>
              <a:gd name="connsiteY1" fmla="*/ 0 h 279774"/>
              <a:gd name="connsiteX2" fmla="*/ 466495 w 466495"/>
              <a:gd name="connsiteY2" fmla="*/ 161263 h 279774"/>
              <a:gd name="connsiteX3" fmla="*/ 215546 w 466495"/>
              <a:gd name="connsiteY3" fmla="*/ 279774 h 279774"/>
              <a:gd name="connsiteX4" fmla="*/ 0 w 466495"/>
              <a:gd name="connsiteY4" fmla="*/ 118456 h 279774"/>
              <a:gd name="connsiteX0" fmla="*/ 0 w 470526"/>
              <a:gd name="connsiteY0" fmla="*/ 106760 h 279774"/>
              <a:gd name="connsiteX1" fmla="*/ 247068 w 470526"/>
              <a:gd name="connsiteY1" fmla="*/ 0 h 279774"/>
              <a:gd name="connsiteX2" fmla="*/ 470526 w 470526"/>
              <a:gd name="connsiteY2" fmla="*/ 161263 h 279774"/>
              <a:gd name="connsiteX3" fmla="*/ 219577 w 470526"/>
              <a:gd name="connsiteY3" fmla="*/ 279774 h 279774"/>
              <a:gd name="connsiteX4" fmla="*/ 0 w 470526"/>
              <a:gd name="connsiteY4" fmla="*/ 106760 h 279774"/>
              <a:gd name="connsiteX0" fmla="*/ 0 w 475319"/>
              <a:gd name="connsiteY0" fmla="*/ 113514 h 279774"/>
              <a:gd name="connsiteX1" fmla="*/ 251861 w 475319"/>
              <a:gd name="connsiteY1" fmla="*/ 0 h 279774"/>
              <a:gd name="connsiteX2" fmla="*/ 475319 w 475319"/>
              <a:gd name="connsiteY2" fmla="*/ 161263 h 279774"/>
              <a:gd name="connsiteX3" fmla="*/ 224370 w 475319"/>
              <a:gd name="connsiteY3" fmla="*/ 279774 h 279774"/>
              <a:gd name="connsiteX4" fmla="*/ 0 w 475319"/>
              <a:gd name="connsiteY4" fmla="*/ 113514 h 279774"/>
              <a:gd name="connsiteX0" fmla="*/ 0 w 475319"/>
              <a:gd name="connsiteY0" fmla="*/ 115685 h 281945"/>
              <a:gd name="connsiteX1" fmla="*/ 233668 w 475319"/>
              <a:gd name="connsiteY1" fmla="*/ 0 h 281945"/>
              <a:gd name="connsiteX2" fmla="*/ 475319 w 475319"/>
              <a:gd name="connsiteY2" fmla="*/ 163434 h 281945"/>
              <a:gd name="connsiteX3" fmla="*/ 224370 w 475319"/>
              <a:gd name="connsiteY3" fmla="*/ 281945 h 281945"/>
              <a:gd name="connsiteX4" fmla="*/ 0 w 475319"/>
              <a:gd name="connsiteY4" fmla="*/ 115685 h 281945"/>
              <a:gd name="connsiteX0" fmla="*/ 0 w 470743"/>
              <a:gd name="connsiteY0" fmla="*/ 115685 h 281945"/>
              <a:gd name="connsiteX1" fmla="*/ 233668 w 470743"/>
              <a:gd name="connsiteY1" fmla="*/ 0 h 281945"/>
              <a:gd name="connsiteX2" fmla="*/ 470743 w 470743"/>
              <a:gd name="connsiteY2" fmla="*/ 159456 h 281945"/>
              <a:gd name="connsiteX3" fmla="*/ 224370 w 470743"/>
              <a:gd name="connsiteY3" fmla="*/ 281945 h 281945"/>
              <a:gd name="connsiteX4" fmla="*/ 0 w 470743"/>
              <a:gd name="connsiteY4" fmla="*/ 115685 h 281945"/>
              <a:gd name="connsiteX0" fmla="*/ 0 w 465950"/>
              <a:gd name="connsiteY0" fmla="*/ 115685 h 281945"/>
              <a:gd name="connsiteX1" fmla="*/ 233668 w 465950"/>
              <a:gd name="connsiteY1" fmla="*/ 0 h 281945"/>
              <a:gd name="connsiteX2" fmla="*/ 465950 w 465950"/>
              <a:gd name="connsiteY2" fmla="*/ 166209 h 281945"/>
              <a:gd name="connsiteX3" fmla="*/ 224370 w 465950"/>
              <a:gd name="connsiteY3" fmla="*/ 281945 h 281945"/>
              <a:gd name="connsiteX4" fmla="*/ 0 w 465950"/>
              <a:gd name="connsiteY4" fmla="*/ 115685 h 28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50" h="281945">
                <a:moveTo>
                  <a:pt x="0" y="115685"/>
                </a:moveTo>
                <a:lnTo>
                  <a:pt x="233668" y="0"/>
                </a:lnTo>
                <a:lnTo>
                  <a:pt x="465950" y="166209"/>
                </a:lnTo>
                <a:lnTo>
                  <a:pt x="224370" y="281945"/>
                </a:lnTo>
                <a:lnTo>
                  <a:pt x="0" y="115685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>
            <a:spLocks noChangeAspect="1"/>
          </p:cNvSpPr>
          <p:nvPr/>
        </p:nvSpPr>
        <p:spPr>
          <a:xfrm rot="2637416">
            <a:off x="3601710" y="5441090"/>
            <a:ext cx="130032" cy="216000"/>
          </a:xfrm>
          <a:prstGeom prst="diamond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>
            <a:spLocks noChangeAspect="1"/>
          </p:cNvSpPr>
          <p:nvPr/>
        </p:nvSpPr>
        <p:spPr>
          <a:xfrm rot="2637416">
            <a:off x="5061132" y="5491037"/>
            <a:ext cx="65016" cy="108000"/>
          </a:xfrm>
          <a:prstGeom prst="diamond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 rot="21319701">
            <a:off x="4901830" y="3917106"/>
            <a:ext cx="313263" cy="133376"/>
          </a:xfrm>
          <a:prstGeom prst="parallelogram">
            <a:avLst>
              <a:gd name="adj" fmla="val 37981"/>
            </a:avLst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329558" y="34382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669250" y="3438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039569" y="343826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329558" y="50538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2672456" y="50538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4053195" y="505381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9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982333" y="1728946"/>
            <a:ext cx="5270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2. STM characterization of three new structures of Sn/Si(111) </a:t>
            </a:r>
            <a:r>
              <a:rPr lang="en-US" altLang="zh-C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submonolayer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861" y="2750253"/>
            <a:ext cx="1476000" cy="1476000"/>
          </a:xfrm>
          <a:prstGeom prst="rect">
            <a:avLst/>
          </a:prstGeom>
        </p:spPr>
      </p:pic>
      <p:pic>
        <p:nvPicPr>
          <p:cNvPr id="2" name="图片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692" y="2750253"/>
            <a:ext cx="1476000" cy="1476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43131" y="2487264"/>
            <a:ext cx="670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sz="1200" dirty="0" smtClean="0"/>
              <a:t>Phase 1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67224" y="251948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494141" y="25194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201598" y="251948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67224" y="41350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497347" y="41350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215224" y="413503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3" y="4333419"/>
            <a:ext cx="4968000" cy="3192711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46" y="2750253"/>
            <a:ext cx="1475999" cy="1476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80850" y="576430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497896" y="57643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28850" y="57643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118504" y="2487264"/>
            <a:ext cx="670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sz="1200" dirty="0" smtClean="0"/>
              <a:t>Phase 2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4809673" y="2487264"/>
            <a:ext cx="670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sz="1200" dirty="0" smtClean="0"/>
              <a:t>Phase 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9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313032" y="2149673"/>
            <a:ext cx="3829026" cy="2479929"/>
            <a:chOff x="1000100" y="5182531"/>
            <a:chExt cx="3829026" cy="247992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8286" y="5182531"/>
              <a:ext cx="1076327" cy="10800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799" y="5182531"/>
              <a:ext cx="1076327" cy="1080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9126" y="6578876"/>
              <a:ext cx="1076327" cy="1080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3" y="5182531"/>
              <a:ext cx="1076327" cy="1080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100" y="6578876"/>
              <a:ext cx="1076327" cy="1080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8286" y="6582460"/>
              <a:ext cx="1076327" cy="108000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1000100" y="518331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-2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74613" y="518331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+3.5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49126" y="518331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+4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00100" y="657887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+5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374613" y="657887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+6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749126" y="6578876"/>
              <a:ext cx="540000" cy="2448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rgbClr val="002060"/>
                  </a:solidFill>
                </a:rPr>
                <a:t>+7 V </a:t>
              </a:r>
              <a:endParaRPr lang="zh-CN" altLang="en-US" sz="1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74074" y="1397480"/>
            <a:ext cx="5191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S2. Atomic resolutions taken on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1 at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energies.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49" y="2049388"/>
            <a:ext cx="1080000" cy="10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9349" y="2049388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-2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7" name="图片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45" y="2049388"/>
            <a:ext cx="1080000" cy="1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72838" y="2049388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-4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9" name="图片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09341" y="2049388"/>
            <a:ext cx="1080000" cy="108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09342" y="2049388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+3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图片 1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49338" y="2049388"/>
            <a:ext cx="1080000" cy="108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49338" y="2049388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+4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3" name="图片 1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49" y="3465188"/>
            <a:ext cx="1080000" cy="108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29349" y="3463760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+5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5" name="图片 14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69345" y="3465188"/>
            <a:ext cx="1080000" cy="108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369345" y="3460909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+6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7" name="图片 16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09341" y="3460909"/>
            <a:ext cx="1080000" cy="1080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709341" y="3460909"/>
            <a:ext cx="540000" cy="24622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+7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4074" y="1397480"/>
            <a:ext cx="49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S3. Atomic resolutions taken on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2 at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energies.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0" y="3372490"/>
            <a:ext cx="1080000" cy="1080000"/>
          </a:xfrm>
          <a:prstGeom prst="rect">
            <a:avLst/>
          </a:prstGeom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90" y="3372490"/>
            <a:ext cx="1080000" cy="1080000"/>
          </a:xfrm>
          <a:prstGeom prst="rect">
            <a:avLst/>
          </a:prstGeom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02" y="2002787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02" y="3378095"/>
            <a:ext cx="1080000" cy="10800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53012" y="2013089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43391" y="2002787"/>
            <a:ext cx="1080000" cy="10800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8580" y="2002787"/>
            <a:ext cx="1080000" cy="10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8580" y="2002787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-2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43390" y="2002787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-3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05079" y="2002787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+3.2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53012" y="2013089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+3.5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8580" y="3367793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+4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41555" y="3367793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+4.5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96365" y="3377987"/>
            <a:ext cx="540000" cy="244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2060"/>
                </a:solidFill>
              </a:rPr>
              <a:t>+5 V 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4073" y="1397480"/>
            <a:ext cx="50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S4. Atomic resolutions taken on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3 at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energies.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87640"/>
              </p:ext>
            </p:extLst>
          </p:nvPr>
        </p:nvGraphicFramePr>
        <p:xfrm>
          <a:off x="3405919" y="3143232"/>
          <a:ext cx="2016000" cy="154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5919" y="3143232"/>
                        <a:ext cx="2016000" cy="154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666069" y="2022583"/>
            <a:ext cx="1224000" cy="1228174"/>
            <a:chOff x="445966" y="-719139"/>
            <a:chExt cx="8268056" cy="82962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66" y="-719139"/>
              <a:ext cx="8268056" cy="8296275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 flipV="1">
              <a:off x="3238500" y="-81896"/>
              <a:ext cx="2971435" cy="551749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326464"/>
              </p:ext>
            </p:extLst>
          </p:nvPr>
        </p:nvGraphicFramePr>
        <p:xfrm>
          <a:off x="1419890" y="1751013"/>
          <a:ext cx="2016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" name="Graph" r:id="rId6" imgW="2016000" imgH="3000960" progId="Origin50.Graph">
                  <p:embed/>
                </p:oleObj>
              </mc:Choice>
              <mc:Fallback>
                <p:oleObj name="Graph" r:id="rId6" imgW="2016000" imgH="300096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9890" y="1751013"/>
                        <a:ext cx="2016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669075" y="2022583"/>
                <a:ext cx="756000" cy="21204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zh-CN" altLang="en-US" sz="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70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×3</m:t>
                      </m:r>
                      <m:rad>
                        <m:radPr>
                          <m:degHide m:val="on"/>
                          <m:ctrlPr>
                            <a:rPr lang="zh-CN" altLang="en-US" sz="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70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700" i="1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zh-CN" altLang="en-US" sz="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700">
                              <a:latin typeface="Cambria Math" panose="02040503050406030204" pitchFamily="18" charset="0"/>
                            </a:rPr>
                            <m:t>19.1</m:t>
                          </m:r>
                        </m:e>
                        <m:sup>
                          <m:r>
                            <a:rPr lang="zh-CN" altLang="en-US" sz="700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CN" altLang="en-US" sz="7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075" y="2022583"/>
                <a:ext cx="756000" cy="212046"/>
              </a:xfrm>
              <a:prstGeom prst="rect">
                <a:avLst/>
              </a:prstGeom>
              <a:blipFill>
                <a:blip r:embed="rId8"/>
                <a:stretch>
                  <a:fillRect l="-6452" r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77399" y="1243749"/>
            <a:ext cx="482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 observation of large energy gaps on the three different surfaces.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4251" y="17575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357043" y="313628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514180" y="186529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6044" y="1793190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Index=0</a:t>
            </a:r>
            <a:endParaRPr lang="zh-CN" altLang="en-US" sz="700" dirty="0"/>
          </a:p>
        </p:txBody>
      </p:sp>
      <p:sp>
        <p:nvSpPr>
          <p:cNvPr id="3" name="文本框 2"/>
          <p:cNvSpPr txBox="1"/>
          <p:nvPr/>
        </p:nvSpPr>
        <p:spPr>
          <a:xfrm>
            <a:off x="3703005" y="1793190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</a:t>
            </a:r>
            <a:endParaRPr lang="zh-CN" altLang="en-US" sz="700" dirty="0"/>
          </a:p>
        </p:txBody>
      </p:sp>
      <p:sp>
        <p:nvSpPr>
          <p:cNvPr id="4" name="文本框 3"/>
          <p:cNvSpPr txBox="1"/>
          <p:nvPr/>
        </p:nvSpPr>
        <p:spPr>
          <a:xfrm>
            <a:off x="4599966" y="1793190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Index=2</a:t>
            </a:r>
            <a:endParaRPr lang="zh-CN" altLang="en-US" sz="700" dirty="0"/>
          </a:p>
        </p:txBody>
      </p:sp>
      <p:sp>
        <p:nvSpPr>
          <p:cNvPr id="5" name="文本框 4"/>
          <p:cNvSpPr txBox="1"/>
          <p:nvPr/>
        </p:nvSpPr>
        <p:spPr>
          <a:xfrm>
            <a:off x="5496927" y="1793190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Index=3</a:t>
            </a:r>
            <a:endParaRPr lang="zh-CN" altLang="en-US" sz="700" dirty="0"/>
          </a:p>
        </p:txBody>
      </p:sp>
      <p:sp>
        <p:nvSpPr>
          <p:cNvPr id="6" name="文本框 5"/>
          <p:cNvSpPr txBox="1"/>
          <p:nvPr/>
        </p:nvSpPr>
        <p:spPr>
          <a:xfrm>
            <a:off x="2798025" y="271240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Index=4</a:t>
            </a:r>
            <a:endParaRPr lang="zh-CN" altLang="en-US" sz="700" dirty="0"/>
          </a:p>
        </p:txBody>
      </p:sp>
      <p:sp>
        <p:nvSpPr>
          <p:cNvPr id="7" name="文本框 6"/>
          <p:cNvSpPr txBox="1"/>
          <p:nvPr/>
        </p:nvSpPr>
        <p:spPr>
          <a:xfrm>
            <a:off x="3706132" y="2705088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Index=5</a:t>
            </a:r>
            <a:endParaRPr lang="zh-CN" altLang="en-US" sz="700" dirty="0"/>
          </a:p>
        </p:txBody>
      </p:sp>
      <p:sp>
        <p:nvSpPr>
          <p:cNvPr id="8" name="文本框 7"/>
          <p:cNvSpPr txBox="1"/>
          <p:nvPr/>
        </p:nvSpPr>
        <p:spPr>
          <a:xfrm>
            <a:off x="4600752" y="271240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Index=6</a:t>
            </a:r>
            <a:endParaRPr lang="zh-CN" altLang="en-US" sz="700" dirty="0"/>
          </a:p>
        </p:txBody>
      </p:sp>
      <p:sp>
        <p:nvSpPr>
          <p:cNvPr id="9" name="文本框 8"/>
          <p:cNvSpPr txBox="1"/>
          <p:nvPr/>
        </p:nvSpPr>
        <p:spPr>
          <a:xfrm>
            <a:off x="5485155" y="2711258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Index=7</a:t>
            </a:r>
            <a:endParaRPr lang="zh-CN" altLang="en-US" sz="7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03496" y="362304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Index=8</a:t>
            </a:r>
            <a:endParaRPr lang="zh-CN" altLang="en-US" sz="7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87899" y="362304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Index=9</a:t>
            </a:r>
            <a:endParaRPr lang="zh-CN" altLang="en-US" sz="7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772302" y="362304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Index=10</a:t>
            </a:r>
            <a:endParaRPr lang="zh-CN" altLang="en-US" sz="7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688072" y="36239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Index=11</a:t>
            </a:r>
            <a:endParaRPr lang="zh-CN" altLang="en-US" sz="7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87084" y="36239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Index=12</a:t>
            </a:r>
            <a:endParaRPr lang="zh-CN" altLang="en-US" sz="7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480543" y="36239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Index=13</a:t>
            </a:r>
            <a:endParaRPr lang="zh-CN" altLang="en-US" sz="7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93844" y="45380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Index=14</a:t>
            </a:r>
            <a:endParaRPr lang="zh-CN" altLang="en-US" sz="7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887303" y="45380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Index=15</a:t>
            </a:r>
            <a:endParaRPr lang="zh-CN" altLang="en-US" sz="7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780762" y="45380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Index=16</a:t>
            </a:r>
            <a:endParaRPr lang="zh-CN" altLang="en-US" sz="7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6526" y="4538024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Index=17</a:t>
            </a:r>
            <a:endParaRPr lang="zh-CN" altLang="en-US" sz="7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564411" y="4530892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Index=18</a:t>
            </a:r>
            <a:endParaRPr lang="zh-CN" altLang="en-US" sz="7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462869" y="4530892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Index=19</a:t>
            </a:r>
            <a:endParaRPr lang="zh-CN" altLang="en-US" sz="700" dirty="0"/>
          </a:p>
        </p:txBody>
      </p:sp>
      <p:sp>
        <p:nvSpPr>
          <p:cNvPr id="22" name="文本框 21"/>
          <p:cNvSpPr txBox="1"/>
          <p:nvPr/>
        </p:nvSpPr>
        <p:spPr>
          <a:xfrm>
            <a:off x="989587" y="5455302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Index=20</a:t>
            </a:r>
            <a:endParaRPr lang="zh-CN" altLang="en-US" sz="7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888045" y="5455302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Index=21</a:t>
            </a:r>
            <a:endParaRPr lang="zh-CN" altLang="en-US" sz="7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786503" y="5455302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Index=22</a:t>
            </a:r>
            <a:endParaRPr lang="zh-CN" altLang="en-US" sz="700" dirty="0"/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extLst/>
          </p:nvPr>
        </p:nvGraphicFramePr>
        <p:xfrm>
          <a:off x="726305" y="4645302"/>
          <a:ext cx="1011786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Graph" r:id="rId3" imgW="1439640" imgH="1152000" progId="Origin50.Graph">
                  <p:embed/>
                </p:oleObj>
              </mc:Choice>
              <mc:Fallback>
                <p:oleObj name="Graph" r:id="rId3" imgW="1439640" imgH="1152000" progId="Origin50.Graph">
                  <p:embed/>
                  <p:pic>
                    <p:nvPicPr>
                      <p:cNvPr id="39" name="对象 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305" y="4645302"/>
                        <a:ext cx="1011786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/>
          </p:nvPr>
        </p:nvGraphicFramePr>
        <p:xfrm>
          <a:off x="1620818" y="4645302"/>
          <a:ext cx="1011786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Graph" r:id="rId5" imgW="1439640" imgH="1152000" progId="Origin50.Graph">
                  <p:embed/>
                </p:oleObj>
              </mc:Choice>
              <mc:Fallback>
                <p:oleObj name="Graph" r:id="rId5" imgW="1439640" imgH="1152000" progId="Origin50.Graph">
                  <p:embed/>
                  <p:pic>
                    <p:nvPicPr>
                      <p:cNvPr id="40" name="对象 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818" y="4645302"/>
                        <a:ext cx="1011786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3412307" y="4645302"/>
          <a:ext cx="1011942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Graph" r:id="rId7" imgW="1439640" imgH="1152000" progId="Origin50.Graph">
                  <p:embed/>
                </p:oleObj>
              </mc:Choice>
              <mc:Fallback>
                <p:oleObj name="Graph" r:id="rId7" imgW="1439640" imgH="1152000" progId="Origin50.Graph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12307" y="4645302"/>
                        <a:ext cx="1011942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4307657" y="4645302"/>
          <a:ext cx="1011786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Graph" r:id="rId9" imgW="1439640" imgH="1152000" progId="Origin50.Graph">
                  <p:embed/>
                </p:oleObj>
              </mc:Choice>
              <mc:Fallback>
                <p:oleObj name="Graph" r:id="rId9" imgW="1439640" imgH="1152000" progId="Origin50.Graph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7657" y="4645302"/>
                        <a:ext cx="1011786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/>
          </p:nvPr>
        </p:nvGraphicFramePr>
        <p:xfrm>
          <a:off x="5203952" y="4645302"/>
          <a:ext cx="1011942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Graph" r:id="rId11" imgW="1439640" imgH="1152000" progId="Origin50.Graph">
                  <p:embed/>
                </p:oleObj>
              </mc:Choice>
              <mc:Fallback>
                <p:oleObj name="Graph" r:id="rId11" imgW="1439640" imgH="1152000" progId="Origin50.Graph">
                  <p:embed/>
                  <p:pic>
                    <p:nvPicPr>
                      <p:cNvPr id="44" name="对象 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3952" y="4645302"/>
                        <a:ext cx="1011942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/>
          </p:nvPr>
        </p:nvGraphicFramePr>
        <p:xfrm>
          <a:off x="2515331" y="464530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Graph" r:id="rId13" imgW="1439640" imgH="1152000" progId="Origin50.Graph">
                  <p:embed/>
                </p:oleObj>
              </mc:Choice>
              <mc:Fallback>
                <p:oleObj name="Graph" r:id="rId13" imgW="1439640" imgH="1152000" progId="Origin50.Graph">
                  <p:embed/>
                  <p:pic>
                    <p:nvPicPr>
                      <p:cNvPr id="60" name="对象 5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15331" y="464530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/>
          </p:nvPr>
        </p:nvGraphicFramePr>
        <p:xfrm>
          <a:off x="728663" y="556971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Graph" r:id="rId15" imgW="1439640" imgH="1152000" progId="Origin50.Graph">
                  <p:embed/>
                </p:oleObj>
              </mc:Choice>
              <mc:Fallback>
                <p:oleObj name="Graph" r:id="rId15" imgW="1439640" imgH="1152000" progId="Origin50.Graph">
                  <p:embed/>
                  <p:pic>
                    <p:nvPicPr>
                      <p:cNvPr id="61" name="对象 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8663" y="556971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/>
          </p:nvPr>
        </p:nvGraphicFramePr>
        <p:xfrm>
          <a:off x="1625115" y="556971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Graph" r:id="rId17" imgW="1439640" imgH="1152000" progId="Origin50.Graph">
                  <p:embed/>
                </p:oleObj>
              </mc:Choice>
              <mc:Fallback>
                <p:oleObj name="Graph" r:id="rId17" imgW="1439640" imgH="1152000" progId="Origin50.Graph">
                  <p:embed/>
                  <p:pic>
                    <p:nvPicPr>
                      <p:cNvPr id="62" name="对象 6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5115" y="556971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/>
          </p:nvPr>
        </p:nvGraphicFramePr>
        <p:xfrm>
          <a:off x="2521568" y="556971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Graph" r:id="rId19" imgW="1439640" imgH="1152000" progId="Origin50.Graph">
                  <p:embed/>
                </p:oleObj>
              </mc:Choice>
              <mc:Fallback>
                <p:oleObj name="Graph" r:id="rId19" imgW="1439640" imgH="1152000" progId="Origin50.Graph">
                  <p:embed/>
                  <p:pic>
                    <p:nvPicPr>
                      <p:cNvPr id="63" name="对象 6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21568" y="556971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/>
          </p:nvPr>
        </p:nvGraphicFramePr>
        <p:xfrm>
          <a:off x="2521656" y="19072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Graph" r:id="rId21" imgW="1439640" imgH="1152000" progId="Origin50.Graph">
                  <p:embed/>
                </p:oleObj>
              </mc:Choice>
              <mc:Fallback>
                <p:oleObj name="Graph" r:id="rId21" imgW="1439640" imgH="1152000" progId="Origin50.Graph">
                  <p:embed/>
                  <p:pic>
                    <p:nvPicPr>
                      <p:cNvPr id="64" name="对象 6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21656" y="19072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/>
          </p:nvPr>
        </p:nvGraphicFramePr>
        <p:xfrm>
          <a:off x="3405134" y="19072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Graph" r:id="rId23" imgW="1439640" imgH="1152000" progId="Origin50.Graph">
                  <p:embed/>
                </p:oleObj>
              </mc:Choice>
              <mc:Fallback>
                <p:oleObj name="Graph" r:id="rId23" imgW="1439640" imgH="1152000" progId="Origin50.Graph">
                  <p:embed/>
                  <p:pic>
                    <p:nvPicPr>
                      <p:cNvPr id="65" name="对象 6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405134" y="19072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>
            <p:extLst/>
          </p:nvPr>
        </p:nvGraphicFramePr>
        <p:xfrm>
          <a:off x="4304212" y="19072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Graph" r:id="rId25" imgW="1439640" imgH="1152000" progId="Origin50.Graph">
                  <p:embed/>
                </p:oleObj>
              </mc:Choice>
              <mc:Fallback>
                <p:oleObj name="Graph" r:id="rId25" imgW="1439640" imgH="1152000" progId="Origin50.Graph">
                  <p:embed/>
                  <p:pic>
                    <p:nvPicPr>
                      <p:cNvPr id="66" name="对象 6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304212" y="19072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>
            <p:extLst/>
          </p:nvPr>
        </p:nvGraphicFramePr>
        <p:xfrm>
          <a:off x="5203290" y="19072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Graph" r:id="rId27" imgW="1439640" imgH="1152000" progId="Origin50.Graph">
                  <p:embed/>
                </p:oleObj>
              </mc:Choice>
              <mc:Fallback>
                <p:oleObj name="Graph" r:id="rId27" imgW="1439640" imgH="1152000" progId="Origin50.Graph">
                  <p:embed/>
                  <p:pic>
                    <p:nvPicPr>
                      <p:cNvPr id="67" name="对象 6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203290" y="19072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>
            <p:extLst/>
          </p:nvPr>
        </p:nvGraphicFramePr>
        <p:xfrm>
          <a:off x="2506505" y="282645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Graph" r:id="rId29" imgW="1439640" imgH="1152000" progId="Origin50.Graph">
                  <p:embed/>
                </p:oleObj>
              </mc:Choice>
              <mc:Fallback>
                <p:oleObj name="Graph" r:id="rId29" imgW="1439640" imgH="1152000" progId="Origin50.Graph">
                  <p:embed/>
                  <p:pic>
                    <p:nvPicPr>
                      <p:cNvPr id="68" name="对象 6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506505" y="282645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/>
          </p:nvPr>
        </p:nvGraphicFramePr>
        <p:xfrm>
          <a:off x="3416728" y="2819136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Graph" r:id="rId31" imgW="1439640" imgH="1152000" progId="Origin50.Graph">
                  <p:embed/>
                </p:oleObj>
              </mc:Choice>
              <mc:Fallback>
                <p:oleObj name="Graph" r:id="rId31" imgW="1439640" imgH="1152000" progId="Origin50.Graph">
                  <p:embed/>
                  <p:pic>
                    <p:nvPicPr>
                      <p:cNvPr id="69" name="对象 68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416728" y="2819136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/>
          </p:nvPr>
        </p:nvGraphicFramePr>
        <p:xfrm>
          <a:off x="4306345" y="28213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Graph" r:id="rId33" imgW="1439640" imgH="1152000" progId="Origin50.Graph">
                  <p:embed/>
                </p:oleObj>
              </mc:Choice>
              <mc:Fallback>
                <p:oleObj name="Graph" r:id="rId33" imgW="1439640" imgH="1152000" progId="Origin50.Graph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306345" y="28213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/>
          </p:nvPr>
        </p:nvGraphicFramePr>
        <p:xfrm>
          <a:off x="5203290" y="2821338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Graph" r:id="rId35" imgW="1439640" imgH="1152000" progId="Origin50.Graph">
                  <p:embed/>
                </p:oleObj>
              </mc:Choice>
              <mc:Fallback>
                <p:oleObj name="Graph" r:id="rId35" imgW="1439640" imgH="1152000" progId="Origin50.Graph">
                  <p:embed/>
                  <p:pic>
                    <p:nvPicPr>
                      <p:cNvPr id="71" name="对象 70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203290" y="2821338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>
            <p:extLst/>
          </p:nvPr>
        </p:nvGraphicFramePr>
        <p:xfrm>
          <a:off x="734173" y="3726413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Graph" r:id="rId37" imgW="1439640" imgH="1152000" progId="Origin50.Graph">
                  <p:embed/>
                </p:oleObj>
              </mc:Choice>
              <mc:Fallback>
                <p:oleObj name="Graph" r:id="rId37" imgW="1439640" imgH="1152000" progId="Origin50.Graph">
                  <p:embed/>
                  <p:pic>
                    <p:nvPicPr>
                      <p:cNvPr id="72" name="对象 7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34173" y="3726413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/>
          </p:nvPr>
        </p:nvGraphicFramePr>
        <p:xfrm>
          <a:off x="1631118" y="3726413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Graph" r:id="rId39" imgW="1439640" imgH="1152000" progId="Origin50.Graph">
                  <p:embed/>
                </p:oleObj>
              </mc:Choice>
              <mc:Fallback>
                <p:oleObj name="Graph" r:id="rId39" imgW="1439640" imgH="1152000" progId="Origin50.Graph">
                  <p:embed/>
                  <p:pic>
                    <p:nvPicPr>
                      <p:cNvPr id="73" name="对象 72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631118" y="3726413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/>
          </p:nvPr>
        </p:nvGraphicFramePr>
        <p:xfrm>
          <a:off x="2528063" y="3726413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Graph" r:id="rId41" imgW="1439640" imgH="1152000" progId="Origin50.Graph">
                  <p:embed/>
                </p:oleObj>
              </mc:Choice>
              <mc:Fallback>
                <p:oleObj name="Graph" r:id="rId41" imgW="1439640" imgH="1152000" progId="Origin50.Graph">
                  <p:embed/>
                  <p:pic>
                    <p:nvPicPr>
                      <p:cNvPr id="74" name="对象 73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528063" y="3726413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/>
          </p:nvPr>
        </p:nvGraphicFramePr>
        <p:xfrm>
          <a:off x="3417903" y="3727293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Graph" r:id="rId43" imgW="1439640" imgH="1152000" progId="Origin50.Graph">
                  <p:embed/>
                </p:oleObj>
              </mc:Choice>
              <mc:Fallback>
                <p:oleObj name="Graph" r:id="rId43" imgW="1439640" imgH="1152000" progId="Origin50.Graph">
                  <p:embed/>
                  <p:pic>
                    <p:nvPicPr>
                      <p:cNvPr id="75" name="对象 74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17903" y="3727293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>
            <p:extLst/>
          </p:nvPr>
        </p:nvGraphicFramePr>
        <p:xfrm>
          <a:off x="4307657" y="3706984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Graph" r:id="rId45" imgW="1439640" imgH="1152000" progId="Origin50.Graph">
                  <p:embed/>
                </p:oleObj>
              </mc:Choice>
              <mc:Fallback>
                <p:oleObj name="Graph" r:id="rId45" imgW="1439640" imgH="1152000" progId="Origin50.Graph">
                  <p:embed/>
                  <p:pic>
                    <p:nvPicPr>
                      <p:cNvPr id="76" name="对象 7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307657" y="3706984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/>
          </p:nvPr>
        </p:nvGraphicFramePr>
        <p:xfrm>
          <a:off x="5211793" y="3731202"/>
          <a:ext cx="1011943" cy="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Graph" r:id="rId47" imgW="1439640" imgH="1152000" progId="Origin50.Graph">
                  <p:embed/>
                </p:oleObj>
              </mc:Choice>
              <mc:Fallback>
                <p:oleObj name="Graph" r:id="rId47" imgW="1439640" imgH="1152000" progId="Origin50.Graph">
                  <p:embed/>
                  <p:pic>
                    <p:nvPicPr>
                      <p:cNvPr id="77" name="对象 76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5211793" y="3731202"/>
                        <a:ext cx="1011943" cy="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94532" y="1253219"/>
                <a:ext cx="4826977" cy="327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S5. </a:t>
                </a:r>
                <a:r>
                  <a:rPr lang="en-US" altLang="zh-CN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dV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spectra taken on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40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×3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19.1</m:t>
                        </m:r>
                      </m:e>
                      <m:sup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32" y="1253219"/>
                <a:ext cx="4826977" cy="327718"/>
              </a:xfrm>
              <a:prstGeom prst="rect">
                <a:avLst/>
              </a:prstGeom>
              <a:blipFill>
                <a:blip r:embed="rId49"/>
                <a:stretch>
                  <a:fillRect l="-379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963922" y="1949891"/>
            <a:ext cx="1567849" cy="1573200"/>
            <a:chOff x="963922" y="1949891"/>
            <a:chExt cx="1567849" cy="157320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963922" y="1949891"/>
              <a:ext cx="1567849" cy="15732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78" y="2134234"/>
              <a:ext cx="1224000" cy="1030392"/>
            </a:xfrm>
            <a:prstGeom prst="rect">
              <a:avLst/>
            </a:prstGeom>
          </p:spPr>
        </p:pic>
        <p:sp>
          <p:nvSpPr>
            <p:cNvPr id="122" name="文本框 121"/>
            <p:cNvSpPr txBox="1"/>
            <p:nvPr/>
          </p:nvSpPr>
          <p:spPr>
            <a:xfrm>
              <a:off x="1215468" y="2911779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0</a:t>
              </a:r>
              <a:endParaRPr lang="zh-CN" altLang="en-US" sz="500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088211" y="295778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</a:t>
              </a:r>
              <a:endParaRPr lang="zh-CN" altLang="en-US" sz="500" dirty="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66552" y="3001478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2</a:t>
              </a:r>
              <a:endParaRPr lang="zh-CN" altLang="en-US" sz="500" dirty="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157948" y="3046585"/>
              <a:ext cx="2167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3</a:t>
              </a:r>
              <a:endParaRPr lang="zh-CN" altLang="en-US" sz="500" dirty="0"/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318909" y="300080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4</a:t>
              </a:r>
              <a:endParaRPr lang="zh-CN" altLang="en-US" sz="500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321788" y="2911308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5</a:t>
              </a:r>
              <a:endParaRPr lang="zh-CN" altLang="en-US" sz="500" dirty="0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319764" y="2820702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6</a:t>
              </a:r>
              <a:endParaRPr lang="zh-CN" altLang="en-US" sz="500" dirty="0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244522" y="2775610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7</a:t>
              </a:r>
              <a:endParaRPr lang="zh-CN" altLang="en-US" sz="500" dirty="0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166388" y="2824253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8</a:t>
              </a:r>
              <a:endParaRPr lang="zh-CN" altLang="en-US" sz="500" dirty="0"/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91059" y="286640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9</a:t>
              </a:r>
              <a:endParaRPr lang="zh-CN" altLang="en-US" sz="500" dirty="0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521356" y="2640056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10</a:t>
              </a:r>
              <a:endParaRPr lang="zh-CN" altLang="en-US" sz="500" dirty="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420589" y="2723688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11</a:t>
              </a:r>
              <a:endParaRPr lang="zh-CN" altLang="en-US" sz="500" dirty="0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496755" y="2774360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12</a:t>
              </a:r>
              <a:endParaRPr lang="zh-CN" altLang="en-US" sz="500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72712" y="2732782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13</a:t>
              </a:r>
              <a:endParaRPr lang="zh-CN" altLang="en-US" sz="500" dirty="0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652637" y="268497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14</a:t>
              </a:r>
              <a:endParaRPr lang="zh-CN" altLang="en-US" sz="500" dirty="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648837" y="2595016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15</a:t>
              </a:r>
              <a:endParaRPr lang="zh-CN" altLang="en-US" sz="500" dirty="0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572880" y="2550655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16</a:t>
              </a:r>
              <a:endParaRPr lang="zh-CN" altLang="en-US" sz="500" dirty="0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1498491" y="2506698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17</a:t>
              </a:r>
              <a:endParaRPr lang="zh-CN" altLang="en-US" sz="500" dirty="0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421479" y="255136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18</a:t>
              </a:r>
              <a:endParaRPr lang="zh-CN" altLang="en-US" sz="500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420589" y="2638541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19</a:t>
              </a:r>
              <a:endParaRPr lang="zh-CN" altLang="en-US" sz="500" dirty="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730180" y="2282993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/>
                <a:t>22</a:t>
              </a:r>
              <a:endParaRPr lang="zh-CN" altLang="en-US" sz="500"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805657" y="2500170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 smtClean="0"/>
                <a:t>20</a:t>
              </a:r>
              <a:endParaRPr lang="zh-CN" altLang="en-US" sz="500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961702" y="2330087"/>
              <a:ext cx="720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" dirty="0" smtClean="0"/>
                <a:t>21</a:t>
              </a:r>
              <a:endParaRPr lang="zh-CN" alt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17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53016" y="1720332"/>
            <a:ext cx="3487415" cy="3245049"/>
            <a:chOff x="2024466" y="3444352"/>
            <a:chExt cx="3487415" cy="3245049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/>
            </p:nvPr>
          </p:nvGraphicFramePr>
          <p:xfrm>
            <a:off x="3306248" y="5001690"/>
            <a:ext cx="2205633" cy="1687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0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2" name="对象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06248" y="5001690"/>
                          <a:ext cx="2205633" cy="16877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2030195" y="5158845"/>
              <a:ext cx="1311771" cy="1316250"/>
              <a:chOff x="2580874" y="1226035"/>
              <a:chExt cx="4914371" cy="493114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874" y="1226035"/>
                <a:ext cx="4914371" cy="4931144"/>
              </a:xfrm>
              <a:prstGeom prst="rect">
                <a:avLst/>
              </a:prstGeom>
            </p:spPr>
          </p:pic>
          <p:cxnSp>
            <p:nvCxnSpPr>
              <p:cNvPr id="5" name="直接箭头连接符 4"/>
              <p:cNvCxnSpPr/>
              <p:nvPr/>
            </p:nvCxnSpPr>
            <p:spPr bwMode="auto">
              <a:xfrm>
                <a:off x="3873500" y="2165350"/>
                <a:ext cx="2482850" cy="2546350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" name="组合 5"/>
            <p:cNvGrpSpPr/>
            <p:nvPr/>
          </p:nvGrpSpPr>
          <p:grpSpPr>
            <a:xfrm>
              <a:off x="2024466" y="3587450"/>
              <a:ext cx="1316250" cy="1316250"/>
              <a:chOff x="2872574" y="1326550"/>
              <a:chExt cx="2334481" cy="2340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2574" y="1326550"/>
                <a:ext cx="2334481" cy="2340000"/>
              </a:xfrm>
              <a:prstGeom prst="rect">
                <a:avLst/>
              </a:prstGeom>
            </p:spPr>
          </p:pic>
          <p:cxnSp>
            <p:nvCxnSpPr>
              <p:cNvPr id="8" name="直接箭头连接符 7"/>
              <p:cNvCxnSpPr/>
              <p:nvPr/>
            </p:nvCxnSpPr>
            <p:spPr bwMode="auto">
              <a:xfrm>
                <a:off x="3760413" y="1541515"/>
                <a:ext cx="409433" cy="1994281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3306248" y="3444352"/>
              <a:ext cx="2201799" cy="1686825"/>
              <a:chOff x="5102010" y="1035861"/>
              <a:chExt cx="3916363" cy="3000375"/>
            </a:xfrm>
          </p:grpSpPr>
          <p:graphicFrame>
            <p:nvGraphicFramePr>
              <p:cNvPr id="10" name="对象 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02010" y="1035861"/>
              <a:ext cx="3916363" cy="300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11" name="Graph" r:id="rId7" imgW="3916440" imgH="3000960" progId="Origin50.Graph">
                      <p:embed/>
                    </p:oleObj>
                  </mc:Choice>
                  <mc:Fallback>
                    <p:oleObj name="Graph" r:id="rId7" imgW="3916440" imgH="3000960" progId="Origin50.Graph">
                      <p:embed/>
                      <p:pic>
                        <p:nvPicPr>
                          <p:cNvPr id="10" name="对象 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102010" y="1035861"/>
                            <a:ext cx="3916363" cy="300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" name="组合 10"/>
              <p:cNvGrpSpPr/>
              <p:nvPr/>
            </p:nvGrpSpPr>
            <p:grpSpPr>
              <a:xfrm>
                <a:off x="7870559" y="1035861"/>
                <a:ext cx="583456" cy="2986459"/>
                <a:chOff x="7870559" y="1035861"/>
                <a:chExt cx="583456" cy="2986459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7870559" y="1089196"/>
                  <a:ext cx="583454" cy="533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75"/>
                    <a:t>High</a:t>
                  </a:r>
                  <a:endParaRPr lang="zh-CN" altLang="en-US" sz="675"/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7870559" y="1035861"/>
                  <a:ext cx="583456" cy="2986459"/>
                  <a:chOff x="7870559" y="1035861"/>
                  <a:chExt cx="583456" cy="2986459"/>
                </a:xfrm>
              </p:grpSpPr>
              <p:pic>
                <p:nvPicPr>
                  <p:cNvPr id="14" name="图片 13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98" r="14718" b="15852"/>
                  <a:stretch/>
                </p:blipFill>
                <p:spPr>
                  <a:xfrm>
                    <a:off x="7959304" y="1035861"/>
                    <a:ext cx="270295" cy="2529142"/>
                  </a:xfrm>
                  <a:prstGeom prst="rect">
                    <a:avLst/>
                  </a:prstGeom>
                </p:spPr>
              </p:pic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7870559" y="3488561"/>
                    <a:ext cx="583456" cy="5337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675"/>
                      <a:t>Low</a:t>
                    </a:r>
                    <a:endParaRPr lang="zh-CN" altLang="en-US" sz="675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094532" y="1253219"/>
                <a:ext cx="4826977" cy="563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S6. Spatial-resolved </a:t>
                </a:r>
                <a:r>
                  <a:rPr lang="en-US" altLang="zh-CN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dV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spectra taken on 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133</m:t>
                        </m:r>
                      </m:e>
                    </m:rad>
                    <m:r>
                      <a:rPr lang="zh-CN" altLang="en-US" sz="1400">
                        <a:latin typeface="Cambria Math" panose="02040503050406030204" pitchFamily="18" charset="0"/>
                      </a:rPr>
                      <m:t>×4</m:t>
                    </m:r>
                    <m:rad>
                      <m:radPr>
                        <m:deg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13×13</m:t>
                        </m:r>
                      </m:e>
                    </m:d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surfaces.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32" y="1253219"/>
                <a:ext cx="4826977" cy="563744"/>
              </a:xfrm>
              <a:prstGeom prst="rect">
                <a:avLst/>
              </a:prstGeom>
              <a:blipFill>
                <a:blip r:embed="rId10"/>
                <a:stretch>
                  <a:fillRect l="-37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856234" y="1860556"/>
                <a:ext cx="749564" cy="212751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en-US" sz="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700" b="0" i="0" smtClean="0">
                              <a:latin typeface="Cambria Math" panose="02040503050406030204" pitchFamily="18" charset="0"/>
                            </a:rPr>
                            <m:t>133</m:t>
                          </m:r>
                        </m:e>
                      </m:rad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700" b="0" i="1" smtClean="0">
                          <a:latin typeface="Cambria Math" panose="02040503050406030204" pitchFamily="18" charset="0"/>
                        </a:rPr>
                        <m:t>4</m:t>
                      </m:r>
                      <m:rad>
                        <m:radPr>
                          <m:degHide m:val="on"/>
                          <m:ctrlPr>
                            <a:rPr lang="zh-CN" altLang="en-US" sz="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7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7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234" y="1860556"/>
                <a:ext cx="749564" cy="2127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853016" y="3430407"/>
                <a:ext cx="582019" cy="20005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7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3×</m:t>
                      </m:r>
                      <m:r>
                        <a:rPr lang="en-US" altLang="zh-CN" sz="7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700"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zh-CN" altLang="en-US" sz="7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6" y="3430407"/>
                <a:ext cx="582019" cy="2000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8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10570</TotalTime>
  <Words>557</Words>
  <Application>Microsoft Office PowerPoint</Application>
  <PresentationFormat>A4 纸张(210x297 毫米)</PresentationFormat>
  <Paragraphs>147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qianqian</dc:creator>
  <cp:lastModifiedBy>yuan qianqian</cp:lastModifiedBy>
  <cp:revision>208</cp:revision>
  <dcterms:created xsi:type="dcterms:W3CDTF">2020-05-25T10:59:41Z</dcterms:created>
  <dcterms:modified xsi:type="dcterms:W3CDTF">2020-09-16T12:11:39Z</dcterms:modified>
</cp:coreProperties>
</file>